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23" r:id="rId15"/>
    <p:sldId id="924" r:id="rId16"/>
    <p:sldId id="925"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196752"/>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期末专题复习</a:t>
            </a:r>
          </a:p>
        </p:txBody>
      </p:sp>
      <p:sp>
        <p:nvSpPr>
          <p:cNvPr id="6" name="文本框 5"/>
          <p:cNvSpPr txBox="1"/>
          <p:nvPr/>
        </p:nvSpPr>
        <p:spPr>
          <a:xfrm>
            <a:off x="0" y="2968156"/>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专题三　祖国统一与外交</a:t>
            </a:r>
            <a:r>
              <a:rPr lang="zh-CN" altLang="en-US" sz="5000" dirty="0" smtClean="0">
                <a:solidFill>
                  <a:prstClr val="black"/>
                </a:solidFill>
                <a:cs typeface="Times New Roman" panose="02020603050405020304" pitchFamily="18" charset="0"/>
              </a:rPr>
              <a:t>成就</a:t>
            </a:r>
            <a:endParaRPr lang="zh-CN" altLang="en-US" sz="5000" dirty="0">
              <a:solidFill>
                <a:prstClr val="black"/>
              </a:solidFill>
              <a:cs typeface="Times New Roman" panose="02020603050405020304" pitchFamily="18" charset="0"/>
            </a:endParaRP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12692"/>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是某校八年级学生小组探究活动记录卡，他们探究的主题应该是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国防建设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外交成就</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民族交融</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祖国统一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829813"/>
            <a:ext cx="3783931" cy="518641"/>
          </a:xfrm>
          <a:prstGeom prst="rect">
            <a:avLst/>
          </a:prstGeom>
        </p:spPr>
      </p:pic>
      <p:sp>
        <p:nvSpPr>
          <p:cNvPr id="4" name="内容占位符 1"/>
          <p:cNvSpPr txBox="1">
            <a:spLocks/>
          </p:cNvSpPr>
          <p:nvPr/>
        </p:nvSpPr>
        <p:spPr bwMode="auto">
          <a:xfrm>
            <a:off x="360854" y="1960780"/>
            <a:ext cx="11485848" cy="175432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小组探究主题：</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运用史料：和平共处五项原则的提出；万隆会议；尼克松访华；中日恢复邦交；中美建交；等等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2854846" y="1432147"/>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二、 材料解析题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周恩来访问印度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同印度总理尼赫鲁进行了会晤。周恩来发表了重要讲话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各国不分大小强弱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不论社会制度如何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是可以和平共处的</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尼赫鲁十分赞成周恩来的看法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欣然与周恩来发表了联合声明。</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读历届联合国大会讨论恢复中华人民共和国在联合国一切合法权利时支持中国票数变化示意图。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c69.jpg" descr="id:2147492730;FounderCES"/>
          <p:cNvPicPr/>
          <p:nvPr/>
        </p:nvPicPr>
        <p:blipFill>
          <a:blip r:embed="rId2"/>
          <a:stretch>
            <a:fillRect/>
          </a:stretch>
        </p:blipFill>
        <p:spPr>
          <a:xfrm>
            <a:off x="3574926" y="2492896"/>
            <a:ext cx="5472608" cy="2962725"/>
          </a:xfrm>
          <a:prstGeom prst="rect">
            <a:avLst/>
          </a:prstGeom>
        </p:spPr>
      </p:pic>
    </p:spTree>
    <p:extLst>
      <p:ext uri="{BB962C8B-B14F-4D97-AF65-F5344CB8AC3E}">
        <p14:creationId xmlns:p14="http://schemas.microsoft.com/office/powerpoint/2010/main" val="4257318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中国外交活动大事年表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节录</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498280022"/>
              </p:ext>
            </p:extLst>
          </p:nvPr>
        </p:nvGraphicFramePr>
        <p:xfrm>
          <a:off x="343711" y="1340768"/>
          <a:ext cx="11502992" cy="3291840"/>
        </p:xfrm>
        <a:graphic>
          <a:graphicData uri="http://schemas.openxmlformats.org/drawingml/2006/table">
            <a:tbl>
              <a:tblPr firstRow="1" firstCol="1" bandRow="1"/>
              <a:tblGrid>
                <a:gridCol w="11502992">
                  <a:extLst>
                    <a:ext uri="{9D8B030D-6E8A-4147-A177-3AD203B41FA5}">
                      <a16:colId xmlns:a16="http://schemas.microsoft.com/office/drawing/2014/main" val="3974569654"/>
                    </a:ext>
                  </a:extLst>
                </a:gridCol>
              </a:tblGrid>
              <a:tr h="0">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1981</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中国当选联合国经济与社会人权委员会成员国</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1988</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中国成为联合国维持和平行动特别委员会成员</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并于次年首次派员参加联合国维和行动</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2001</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我国在上海成功举办亚太经合组织第九次领导人非正式会议</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2008</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成功举办奥运会</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成功举办冬奥会</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5496151"/>
                  </a:ext>
                </a:extLst>
              </a:tr>
            </a:tbl>
          </a:graphicData>
        </a:graphic>
      </p:graphicFrame>
    </p:spTree>
    <p:extLst>
      <p:ext uri="{BB962C8B-B14F-4D97-AF65-F5344CB8AC3E}">
        <p14:creationId xmlns:p14="http://schemas.microsoft.com/office/powerpoint/2010/main" val="28062268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材料一中周恩来的讲话反映了中华人民共和国的哪一重大外交原则？指出它的提出和倡导产生的重要影响</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2150" y="179140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和平共处五项原则。和平共处五项原则在国际上产生深远影响，被世界上越来越多的国家接受，成为处理国与国之间关系的基本准则。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4936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2"/>
          <p:cNvSpPr txBox="1">
            <a:spLocks/>
          </p:cNvSpPr>
          <p:nvPr/>
        </p:nvSpPr>
        <p:spPr bwMode="auto">
          <a:xfrm>
            <a:off x="360854" y="74612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根据材料二，指出</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1950</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1970</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年中国在联合国获得支持率呈现的趋势。结合所学知识，归纳中华人民共和国能够恢复在联合国的合法席位的原因。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55170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不断上升。中国综合国力增强；国际地位的提高；得到许多国家的支持。</a:t>
            </a:r>
            <a:r>
              <a:rPr lang="en-US" altLang="zh-CN" b="1" spc="-1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pc="-100"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任答</a:t>
            </a:r>
            <a:r>
              <a:rPr lang="en-US" altLang="zh-CN"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点即可</a:t>
            </a:r>
            <a:r>
              <a:rPr lang="en-US" altLang="zh-CN" b="1" spc="-1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lc69.jpg" descr="id:2147492730;FounderCES"/>
          <p:cNvPicPr/>
          <p:nvPr/>
        </p:nvPicPr>
        <p:blipFill>
          <a:blip r:embed="rId2"/>
          <a:stretch>
            <a:fillRect/>
          </a:stretch>
        </p:blipFill>
        <p:spPr>
          <a:xfrm>
            <a:off x="3646934" y="2132856"/>
            <a:ext cx="5472608" cy="2962725"/>
          </a:xfrm>
          <a:prstGeom prst="rect">
            <a:avLst/>
          </a:prstGeom>
        </p:spPr>
      </p:pic>
    </p:spTree>
    <p:extLst>
      <p:ext uri="{BB962C8B-B14F-4D97-AF65-F5344CB8AC3E}">
        <p14:creationId xmlns:p14="http://schemas.microsoft.com/office/powerpoint/2010/main" val="3346916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a:spLocks/>
          </p:cNvSpPr>
          <p:nvPr/>
        </p:nvSpPr>
        <p:spPr bwMode="auto">
          <a:xfrm>
            <a:off x="362614" y="76470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根据材料三并结合所学知识，概括我国新时期形成的外交格局。这说明我国在国际事务中发挥着怎样的作用？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5"/>
          <p:cNvSpPr txBox="1">
            <a:spLocks/>
          </p:cNvSpPr>
          <p:nvPr/>
        </p:nvSpPr>
        <p:spPr bwMode="auto">
          <a:xfrm>
            <a:off x="352150" y="53950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全方位、多层次、立体化的外交格局。中国成为维护和促进世界和平、稳定与发展的坚定力量，在国际事务中发挥着日益重要的作用。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857516561"/>
              </p:ext>
            </p:extLst>
          </p:nvPr>
        </p:nvGraphicFramePr>
        <p:xfrm>
          <a:off x="343711" y="2009368"/>
          <a:ext cx="11502992" cy="3291840"/>
        </p:xfrm>
        <a:graphic>
          <a:graphicData uri="http://schemas.openxmlformats.org/drawingml/2006/table">
            <a:tbl>
              <a:tblPr firstRow="1" firstCol="1" bandRow="1"/>
              <a:tblGrid>
                <a:gridCol w="11502992">
                  <a:extLst>
                    <a:ext uri="{9D8B030D-6E8A-4147-A177-3AD203B41FA5}">
                      <a16:colId xmlns:a16="http://schemas.microsoft.com/office/drawing/2014/main" val="3974569654"/>
                    </a:ext>
                  </a:extLst>
                </a:gridCol>
              </a:tblGrid>
              <a:tr h="0">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1981</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中国当选联合国经济与社会人权委员会成员国</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1988</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中国成为联合国维持和平行动特别委员会成员</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并于次年首次派员参加联合国维和行动</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2001</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我国在上海成功举办亚太经合组织第九次领导人非正式会议</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2008</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成功举办奥运会</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成功举办冬奥会</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5496151"/>
                  </a:ext>
                </a:extLst>
              </a:tr>
            </a:tbl>
          </a:graphicData>
        </a:graphic>
      </p:graphicFrame>
    </p:spTree>
    <p:extLst>
      <p:ext uri="{BB962C8B-B14F-4D97-AF65-F5344CB8AC3E}">
        <p14:creationId xmlns:p14="http://schemas.microsoft.com/office/powerpoint/2010/main" val="3764045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支持香港、澳门发挥自身优势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融入国家发展大局，保持香港、澳门长期繁荣稳定。香港、澳门的繁荣稳定主要得益于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求同存异</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方针的应用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民族区域自治制度的实施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方针的实施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兴办经济特区的正确决策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167214" y="1988840"/>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2006</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2015</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澳门特别行政区政府先后颁布《本地学制正规教育课程框架》《澳门特别行政区非高等教育的教育制度》等文件，以构建新的教育体系，在教学中大量融入近代以来西方国家取得的卓越成就、强调中国传统文化教育等。澳门的这一举措</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体现了民族区域自治优越性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提升了澳门地区的教育水平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增强了国家认同感与归属感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践行了独立自主的和平外交</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559702" y="1988840"/>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邓小平在一次讲话中说：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香港问题为什么能够谈成呢？并不是我们参加谈判的人有特殊的本领，主要是我们这个国家这几年发展起来了，是个兴旺发达的国家，有力量的国家，而且是个值得信任的国家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根据材料，你认为香港能回归祖国的最主要原因是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构想的提出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中国综合国力的增强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中英双方进行了多轮谈判</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中华民族的共同愿望</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918742" y="2546739"/>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单元结构示意图，是理解、掌握大单元主题内容的前提。下面单元结构示意图中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处应填写的内容是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洗雪了中国人民的百年国耻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促进了两岸关系的新发展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完成了中华人民共和国的统一大业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推动了民族地区共同繁荣</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77366" y="870120"/>
            <a:ext cx="4076431" cy="442798"/>
          </a:xfrm>
          <a:prstGeom prst="rect">
            <a:avLst/>
          </a:prstGeom>
        </p:spPr>
      </p:pic>
      <p:pic>
        <p:nvPicPr>
          <p:cNvPr id="4" name="lc66.jpg" descr="id:2147492681;FounderCES"/>
          <p:cNvPicPr/>
          <p:nvPr/>
        </p:nvPicPr>
        <p:blipFill>
          <a:blip r:embed="rId3">
            <a:clrChange>
              <a:clrFrom>
                <a:srgbClr val="FFFFFF"/>
              </a:clrFrom>
              <a:clrTo>
                <a:srgbClr val="FFFFFF">
                  <a:alpha val="0"/>
                </a:srgbClr>
              </a:clrTo>
            </a:clrChange>
          </a:blip>
          <a:stretch>
            <a:fillRect/>
          </a:stretch>
        </p:blipFill>
        <p:spPr>
          <a:xfrm>
            <a:off x="5735166" y="1916832"/>
            <a:ext cx="5963775" cy="2655381"/>
          </a:xfrm>
          <a:prstGeom prst="rect">
            <a:avLst/>
          </a:prstGeom>
        </p:spPr>
      </p:pic>
      <p:sp>
        <p:nvSpPr>
          <p:cNvPr id="6" name="矩形 5"/>
          <p:cNvSpPr/>
          <p:nvPr/>
        </p:nvSpPr>
        <p:spPr>
          <a:xfrm>
            <a:off x="7679382" y="1425006"/>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知识体系是学习历史的有效方法。某同学将下图史实串连成线，据此可知他探讨的主题是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体制改革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国家统一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外交新貌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民族团结</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71638" y="883593"/>
            <a:ext cx="2595675" cy="410106"/>
          </a:xfrm>
          <a:prstGeom prst="rect">
            <a:avLst/>
          </a:prstGeom>
        </p:spPr>
      </p:pic>
      <p:pic>
        <p:nvPicPr>
          <p:cNvPr id="4" name="lc67.jpg" descr="id:2147492702;FounderCES"/>
          <p:cNvPicPr/>
          <p:nvPr/>
        </p:nvPicPr>
        <p:blipFill>
          <a:blip r:embed="rId3"/>
          <a:stretch>
            <a:fillRect/>
          </a:stretch>
        </p:blipFill>
        <p:spPr>
          <a:xfrm>
            <a:off x="2278782" y="2046887"/>
            <a:ext cx="7384415" cy="1922780"/>
          </a:xfrm>
          <a:prstGeom prst="rect">
            <a:avLst/>
          </a:prstGeom>
        </p:spPr>
      </p:pic>
      <p:sp>
        <p:nvSpPr>
          <p:cNvPr id="6" name="矩形 5"/>
          <p:cNvSpPr/>
          <p:nvPr/>
        </p:nvSpPr>
        <p:spPr>
          <a:xfrm>
            <a:off x="4985276" y="1430669"/>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年，周恩来首次提出和平共处五项原则，后来成为处理国与国之间关系的基本准则；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年，习近平提出共建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倡议，为构建人类命运共同体提供强劲动力。以上内容体现出中华人民共和国的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经济发展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科技进步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外交智慧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统一历程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济宁中考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年，与中国建交的亚非国家只有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个，都是周边国家。到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年前，与中国建交的亚非国家已达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个，其中多数主动与中国签订了友好条约。这一变化主要是因为中国</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坚定站在社会主义阵营</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一边</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提出并践行和平共处五项原则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派代表参加了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万隆亚非会议</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恢复了在联合国的一切合法权利</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167214" y="1990512"/>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4655046" y="4725144"/>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右图是万隆会议</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周年纪念铜章，两个大写字母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分别代表亚洲</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ASIA</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与非洲</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AFRICA</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，中间的罗马数字</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周年。这一纪念章表现了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非暴力不合作运动的发展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亚非国家间的团结与合作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亚非国家改变了两极格局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巴拿马收回运河区的主权</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b7.jpg" descr="id:2147492709;FounderCES"/>
          <p:cNvPicPr/>
          <p:nvPr/>
        </p:nvPicPr>
        <p:blipFill>
          <a:blip r:embed="rId2"/>
          <a:stretch>
            <a:fillRect/>
          </a:stretch>
        </p:blipFill>
        <p:spPr>
          <a:xfrm>
            <a:off x="5087094" y="2553892"/>
            <a:ext cx="3096344" cy="3096344"/>
          </a:xfrm>
          <a:prstGeom prst="rect">
            <a:avLst/>
          </a:prstGeom>
        </p:spPr>
      </p:pic>
      <p:sp>
        <p:nvSpPr>
          <p:cNvPr id="5" name="矩形 4"/>
          <p:cNvSpPr/>
          <p:nvPr/>
        </p:nvSpPr>
        <p:spPr>
          <a:xfrm>
            <a:off x="10775726" y="1440824"/>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中国坚决反对一切形式的霸权主义和强权政治，积极发展全球伙伴关系，秉持共商共建共享的全球治理观，积极参与全球治理体系改革和建设。这反映了中国致力于</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积极发展全球伙伴关系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顺应政治格局多极化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重视推进大国合作关系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构建人类命运共同体</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631710" y="1412776"/>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1135</TotalTime>
  <Words>720</Words>
  <Application>Microsoft Office PowerPoint</Application>
  <PresentationFormat>自定义</PresentationFormat>
  <Paragraphs>86</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300</cp:revision>
  <dcterms:created xsi:type="dcterms:W3CDTF">2020-11-06T05:24:40Z</dcterms:created>
  <dcterms:modified xsi:type="dcterms:W3CDTF">2024-12-16T12:41:34Z</dcterms:modified>
</cp:coreProperties>
</file>